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9" r:id="rId4"/>
    <p:sldId id="270" r:id="rId5"/>
    <p:sldId id="263" r:id="rId6"/>
    <p:sldId id="257" r:id="rId7"/>
    <p:sldId id="258" r:id="rId8"/>
    <p:sldId id="259" r:id="rId9"/>
    <p:sldId id="268" r:id="rId10"/>
    <p:sldId id="260" r:id="rId11"/>
    <p:sldId id="261" r:id="rId12"/>
    <p:sldId id="271" r:id="rId13"/>
    <p:sldId id="262" r:id="rId14"/>
    <p:sldId id="265" r:id="rId15"/>
    <p:sldId id="267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2004" y="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1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3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6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5849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98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88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21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90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6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4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6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7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8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4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37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0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20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.org/doi/full/10.1126/science.aad1795?casa_token=ALdvSYPV6bIAAAAA%3A6R-ZFQurwiHouSC9qwT_DXy1p4kaf9iJKGjv3UrPeQ_baws-93vscXQ5sC8RayxRioJ4oN1E6FhuEbeK" TargetMode="External" /><Relationship Id="rId3" Type="http://schemas.openxmlformats.org/officeDocument/2006/relationships/hyperlink" Target="https://www.nature.com/articles/s41598-025-88387-5" TargetMode="External" /><Relationship Id="rId7" Type="http://schemas.openxmlformats.org/officeDocument/2006/relationships/hyperlink" Target="https://www.hawaii.edu/news/article.php?aId=7652" TargetMode="External" /><Relationship Id="rId2" Type="http://schemas.openxmlformats.org/officeDocument/2006/relationships/hyperlink" Target="https://tenor.com/view/brain-gif-18521472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phys.org/news/2016-01-male-mice-chromosome-genes-father.html" TargetMode="External" /><Relationship Id="rId5" Type="http://schemas.openxmlformats.org/officeDocument/2006/relationships/hyperlink" Target="https://giphy.com/" TargetMode="External" /><Relationship Id="rId10" Type="http://schemas.openxmlformats.org/officeDocument/2006/relationships/hyperlink" Target="https://doi.org/10.1126/science.aad1795" TargetMode="External" /><Relationship Id="rId4" Type="http://schemas.openxmlformats.org/officeDocument/2006/relationships/hyperlink" Target="https://www.researchgate.net/figure/Schematic-of-AZF-regions-on-the-human-sex-Y-chromosome-1_fig1_347074248" TargetMode="External" /><Relationship Id="rId9" Type="http://schemas.openxmlformats.org/officeDocument/2006/relationships/hyperlink" Target="https://doi.org/10.1038/s41598-025-88387-5" TargetMode="Externa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2737" y="2375567"/>
            <a:ext cx="7315200" cy="1825096"/>
          </a:xfrm>
        </p:spPr>
        <p:txBody>
          <a:bodyPr>
            <a:noAutofit/>
          </a:bodyPr>
          <a:lstStyle/>
          <a:p>
            <a:r>
              <a:rPr lang="en-US" sz="4000" dirty="0"/>
              <a:t>Developing a nomogram model for predicting non-obstructive azoospermia using machine learning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895" y="4482433"/>
            <a:ext cx="7315200" cy="685800"/>
          </a:xfrm>
        </p:spPr>
        <p:txBody>
          <a:bodyPr/>
          <a:lstStyle/>
          <a:p>
            <a:r>
              <a:rPr lang="en-US" dirty="0"/>
              <a:t>Presented by Jordan Clemsen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Positively correlated with NOA:</a:t>
            </a:r>
          </a:p>
          <a:p>
            <a:pPr marL="0" indent="0">
              <a:buNone/>
            </a:pPr>
            <a:r>
              <a:rPr dirty="0"/>
              <a:t>  - Follicle-stimulating hormone (FSH)</a:t>
            </a:r>
          </a:p>
          <a:p>
            <a:pPr marL="0" indent="0">
              <a:buNone/>
            </a:pPr>
            <a:r>
              <a:rPr dirty="0"/>
              <a:t>  - Semen pH</a:t>
            </a:r>
          </a:p>
          <a:p>
            <a:pPr marL="0" indent="0">
              <a:buNone/>
            </a:pPr>
            <a:r>
              <a:rPr dirty="0"/>
              <a:t>• Negatively correlated with NOA:</a:t>
            </a:r>
          </a:p>
          <a:p>
            <a:pPr marL="0" indent="0">
              <a:buNone/>
            </a:pPr>
            <a:r>
              <a:rPr dirty="0"/>
              <a:t>  - Mean testicular volume (MTV)</a:t>
            </a:r>
          </a:p>
          <a:p>
            <a:pPr marL="0" indent="0">
              <a:buNone/>
            </a:pPr>
            <a:r>
              <a:rPr dirty="0"/>
              <a:t>  - Inhibin B (INHB)</a:t>
            </a:r>
          </a:p>
        </p:txBody>
      </p:sp>
      <p:pic>
        <p:nvPicPr>
          <p:cNvPr id="6" name="Content Placeholder 5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20253A4C-DC16-4E91-DAAF-2C75C9A7ED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36026" y="2194560"/>
            <a:ext cx="4807974" cy="4147246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Nomogram Model &amp;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Built using FSH, INHB, MTV, and </a:t>
            </a:r>
            <a:r>
              <a:rPr dirty="0" err="1"/>
              <a:t>pH.</a:t>
            </a:r>
            <a:endParaRPr dirty="0"/>
          </a:p>
          <a:p>
            <a:pPr marL="0" indent="0">
              <a:buNone/>
            </a:pPr>
            <a:r>
              <a:rPr dirty="0"/>
              <a:t>• Training AUC: 0.984 | Validation AUC: 0.976</a:t>
            </a:r>
          </a:p>
          <a:p>
            <a:pPr marL="0" indent="0">
              <a:buNone/>
            </a:pPr>
            <a:r>
              <a:rPr dirty="0"/>
              <a:t>• Strong calibration and decision curve analysis support clinical utility.</a:t>
            </a:r>
          </a:p>
        </p:txBody>
      </p:sp>
      <p:pic>
        <p:nvPicPr>
          <p:cNvPr id="6" name="Content Placeholder 5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467A24D2-85A9-B124-134B-28A69D347F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65524" y="2194559"/>
            <a:ext cx="4709650" cy="417674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D3E607-AD4E-31C8-BB28-3F56ED67A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32"/>
            <a:ext cx="9144000" cy="68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6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Machine learning can accurately predict NOA using non-invasive biomarkers.</a:t>
            </a:r>
          </a:p>
          <a:p>
            <a:pPr marL="0" indent="0">
              <a:buNone/>
            </a:pPr>
            <a:r>
              <a:rPr dirty="0"/>
              <a:t>• The model helps avoid unnecessary biopsies, especially in low-resource settings.</a:t>
            </a:r>
          </a:p>
          <a:p>
            <a:pPr marL="0" indent="0">
              <a:buNone/>
            </a:pPr>
            <a:r>
              <a:rPr dirty="0"/>
              <a:t>• Future work: external validation and development of an online calculator.</a:t>
            </a:r>
          </a:p>
        </p:txBody>
      </p:sp>
      <p:pic>
        <p:nvPicPr>
          <p:cNvPr id="10" name="Content Placeholder 9" descr="A chart with numbers and lines&#10;&#10;AI-generated content may be incorrect.">
            <a:extLst>
              <a:ext uri="{FF2B5EF4-FFF2-40B4-BE49-F238E27FC236}">
                <a16:creationId xmlns:a16="http://schemas.microsoft.com/office/drawing/2014/main" id="{7E5A1459-ADC8-4EAE-53A7-850061858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1850" y="2399071"/>
            <a:ext cx="3908425" cy="3205316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80F6-200A-8770-E5B1-96C46A58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F258-0077-56BE-5F3E-5853F3465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Lack of external validation</a:t>
            </a:r>
          </a:p>
          <a:p>
            <a:r>
              <a:rPr lang="en-US" dirty="0"/>
              <a:t>Which genes influenced AZF</a:t>
            </a:r>
          </a:p>
          <a:p>
            <a:r>
              <a:rPr lang="en-US" dirty="0"/>
              <a:t>Comorbidities</a:t>
            </a:r>
          </a:p>
          <a:p>
            <a:r>
              <a:rPr lang="en-US" dirty="0"/>
              <a:t>Ethnic/racial differences in biomarker thresholds</a:t>
            </a:r>
          </a:p>
          <a:p>
            <a:r>
              <a:rPr lang="en-US" dirty="0"/>
              <a:t>Absence of imaging enhancements and real-time applications</a:t>
            </a:r>
          </a:p>
          <a:p>
            <a:r>
              <a:rPr lang="en-US" dirty="0"/>
              <a:t>…Neuroimaging</a:t>
            </a:r>
          </a:p>
        </p:txBody>
      </p:sp>
      <p:pic>
        <p:nvPicPr>
          <p:cNvPr id="7" name="Content Placeholder 6" descr="A cartoon of a brain holding a sign&#10;&#10;AI-generated content may be incorrect.">
            <a:extLst>
              <a:ext uri="{FF2B5EF4-FFF2-40B4-BE49-F238E27FC236}">
                <a16:creationId xmlns:a16="http://schemas.microsoft.com/office/drawing/2014/main" id="{F03ADB91-1863-FF40-5B5D-A251BD4823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1850" y="2478942"/>
            <a:ext cx="3908425" cy="3500316"/>
          </a:xfrm>
        </p:spPr>
      </p:pic>
    </p:spTree>
    <p:extLst>
      <p:ext uri="{BB962C8B-B14F-4D97-AF65-F5344CB8AC3E}">
        <p14:creationId xmlns:p14="http://schemas.microsoft.com/office/powerpoint/2010/main" val="97261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6044A5-5926-1C71-56D7-3A90208F6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would you build upon this study?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7B42A1D-B325-2517-6DC6-08D77BC50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2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12EA-5F61-4058-C156-78D9AC7A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9BC21-D7EB-C163-64B6-E40092CEF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i="1" dirty="0">
                <a:effectLst/>
              </a:rPr>
              <a:t>Brain GIF - Tenor GIF Keyboard—Bring Personality To Your Conversations | Say more with Tenor</a:t>
            </a:r>
            <a:r>
              <a:rPr lang="en-US" dirty="0">
                <a:effectLst/>
              </a:rPr>
              <a:t>. (n.d.). Tenor. Retrieved May 13, 2025, from </a:t>
            </a:r>
            <a:r>
              <a:rPr lang="en-US" dirty="0">
                <a:effectLst/>
                <a:hlinkClick r:id="rId2"/>
              </a:rPr>
              <a:t>https://tenor.com/view/brain-gif-18521472</a:t>
            </a:r>
            <a:endParaRPr lang="en-US" dirty="0">
              <a:effectLst/>
            </a:endParaRPr>
          </a:p>
          <a:p>
            <a:pPr>
              <a:buNone/>
            </a:pPr>
            <a:r>
              <a:rPr lang="en-US" i="1" dirty="0">
                <a:effectLst/>
              </a:rPr>
              <a:t>Developing a nomogram model for predicting non-obstructive azoospermia using machine learning techniques | Scientific Reports</a:t>
            </a:r>
            <a:r>
              <a:rPr lang="en-US" dirty="0">
                <a:effectLst/>
              </a:rPr>
              <a:t>. (n.d.). Retrieved May 13, 2025, from </a:t>
            </a:r>
            <a:r>
              <a:rPr lang="en-US" dirty="0">
                <a:effectLst/>
                <a:hlinkClick r:id="rId3"/>
              </a:rPr>
              <a:t>https://www.nature.com/articles/s41598-025-88387-5</a:t>
            </a:r>
            <a:endParaRPr lang="en-US" dirty="0">
              <a:effectLst/>
            </a:endParaRPr>
          </a:p>
          <a:p>
            <a:pPr>
              <a:buNone/>
            </a:pPr>
            <a:r>
              <a:rPr lang="en-US" i="1" dirty="0">
                <a:effectLst/>
              </a:rPr>
              <a:t>Figure 1: Schematic of AZF regions on the human sex Y chromosome [1].</a:t>
            </a:r>
            <a:r>
              <a:rPr lang="en-US" dirty="0">
                <a:effectLst/>
              </a:rPr>
              <a:t> (n.d.). ResearchGate. Retrieved May 11, 2025, from </a:t>
            </a:r>
            <a:r>
              <a:rPr lang="en-US" dirty="0">
                <a:effectLst/>
                <a:hlinkClick r:id="rId4"/>
              </a:rPr>
              <a:t>https://www.researchgate.net/figure/Schematic-of-AZF-regions-on-the-human-sex-Y-chromosome-1_fig1_347074248</a:t>
            </a:r>
            <a:endParaRPr lang="en-US" dirty="0">
              <a:effectLst/>
            </a:endParaRPr>
          </a:p>
          <a:p>
            <a:pPr>
              <a:buNone/>
            </a:pPr>
            <a:r>
              <a:rPr lang="en-US" i="1" dirty="0">
                <a:effectLst/>
              </a:rPr>
              <a:t>GIPHY - Be Animated</a:t>
            </a:r>
            <a:r>
              <a:rPr lang="en-US" dirty="0">
                <a:effectLst/>
              </a:rPr>
              <a:t>. (n.d.). GIPHY. Retrieved May 13, 2025, from </a:t>
            </a:r>
            <a:r>
              <a:rPr lang="en-US" dirty="0">
                <a:effectLst/>
                <a:hlinkClick r:id="rId5"/>
              </a:rPr>
              <a:t>https://giphy.com</a:t>
            </a:r>
            <a:endParaRPr lang="en-US" dirty="0">
              <a:effectLst/>
            </a:endParaRPr>
          </a:p>
          <a:p>
            <a:pPr>
              <a:buNone/>
            </a:pPr>
            <a:r>
              <a:rPr lang="en-US" dirty="0">
                <a:effectLst/>
              </a:rPr>
              <a:t>Manoa, U. of H. at. (n.d.). </a:t>
            </a:r>
            <a:r>
              <a:rPr lang="en-US" i="1" dirty="0">
                <a:effectLst/>
              </a:rPr>
              <a:t>Male mice without any Y chromosome genes can father offspring after assisted reproduction</a:t>
            </a:r>
            <a:r>
              <a:rPr lang="en-US" dirty="0">
                <a:effectLst/>
              </a:rPr>
              <a:t>. Retrieved May 11, 2025, from </a:t>
            </a:r>
            <a:r>
              <a:rPr lang="en-US" dirty="0">
                <a:effectLst/>
                <a:hlinkClick r:id="rId6"/>
              </a:rPr>
              <a:t>https://phys.org/news/2016-01-male-mice-chromosome-genes-father.html</a:t>
            </a:r>
            <a:endParaRPr lang="en-US" dirty="0">
              <a:effectLst/>
            </a:endParaRPr>
          </a:p>
          <a:p>
            <a:pPr>
              <a:buNone/>
            </a:pPr>
            <a:r>
              <a:rPr lang="en-US" i="1" dirty="0">
                <a:effectLst/>
              </a:rPr>
              <a:t>Mānoa: Male mice without Y chromosome genes can father offspring after assisted reproduction | University of Hawaii News</a:t>
            </a:r>
            <a:r>
              <a:rPr lang="en-US" dirty="0">
                <a:effectLst/>
              </a:rPr>
              <a:t>. (n.d.). Retrieved May 11, 2025, from </a:t>
            </a:r>
            <a:r>
              <a:rPr lang="en-US" dirty="0">
                <a:effectLst/>
                <a:hlinkClick r:id="rId7"/>
              </a:rPr>
              <a:t>https://www.hawaii.edu/news/article.php?aId=7652</a:t>
            </a:r>
            <a:endParaRPr lang="en-US" dirty="0">
              <a:effectLst/>
            </a:endParaRPr>
          </a:p>
          <a:p>
            <a:pPr>
              <a:buNone/>
            </a:pPr>
            <a:r>
              <a:rPr lang="en-US" i="1" dirty="0">
                <a:effectLst/>
              </a:rPr>
              <a:t>Two genes substitute for the mouse Y chromosome for spermatogenesis and reproduction | Science</a:t>
            </a:r>
            <a:r>
              <a:rPr lang="en-US" dirty="0">
                <a:effectLst/>
              </a:rPr>
              <a:t>. (n.d.). Retrieved May 11, 2025, from </a:t>
            </a:r>
            <a:r>
              <a:rPr lang="en-US" dirty="0">
                <a:effectLst/>
                <a:hlinkClick r:id="rId8"/>
              </a:rPr>
              <a:t>https://www.science.org/doi/full/10.1126/science.aad1795?casa_token=ALdvSYPV6bIAAAAA%3A6R-ZFQurwiHouSC9qwT_DXy1p4kaf9iJKGjv3UrPeQ_baws-93vscXQ5sC8RayxRioJ4oN1E6FhuEbeK</a:t>
            </a:r>
            <a:endParaRPr lang="en-US" dirty="0">
              <a:effectLst/>
            </a:endParaRPr>
          </a:p>
          <a:p>
            <a:pPr>
              <a:buNone/>
            </a:pPr>
            <a:r>
              <a:rPr lang="en-US" dirty="0">
                <a:effectLst/>
              </a:rPr>
              <a:t>Xiao, H., Ding, Y.-L., Wang, C., Yang, P., Chen, Q., He, H.-N., Yao, R., Huang, H.-L., Chen, X., Wang, M.-Y., Tang, S.-X., &amp; Zhou, H.-L. (2025). Developing a nomogram model for predicting non-obstructive azoospermia using machine learning techniques. </a:t>
            </a:r>
            <a:r>
              <a:rPr lang="en-US" i="1" dirty="0">
                <a:effectLst/>
              </a:rPr>
              <a:t>Scientific Reports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15</a:t>
            </a:r>
            <a:r>
              <a:rPr lang="en-US" dirty="0">
                <a:effectLst/>
              </a:rPr>
              <a:t>(1), 5468. </a:t>
            </a:r>
            <a:r>
              <a:rPr lang="en-US" dirty="0">
                <a:effectLst/>
                <a:hlinkClick r:id="rId9"/>
              </a:rPr>
              <a:t>https://doi.org/10.1038/s41598-025-88387-5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Yamauchi, Y., Riel, J. M., Ruthig, V. A., Ortega, E. A., Mitchell, M. J., &amp; Ward, M. A. (2016). Two genes substitute for the mouse Y chromosome for spermatogenesis and reproduction. </a:t>
            </a:r>
            <a:r>
              <a:rPr lang="en-US" i="1" dirty="0">
                <a:effectLst/>
              </a:rPr>
              <a:t>Science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351</a:t>
            </a:r>
            <a:r>
              <a:rPr lang="en-US" dirty="0">
                <a:effectLst/>
              </a:rPr>
              <a:t>(6272), 514–516. </a:t>
            </a:r>
            <a:r>
              <a:rPr lang="en-US" dirty="0">
                <a:effectLst/>
                <a:hlinkClick r:id="rId10"/>
              </a:rPr>
              <a:t>https://doi.org/10.1126/science.aad1795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4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2764-B4AD-EBF5-CA20-128B19BE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Azoospermia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921469-0827-6123-0EB7-45F2A94325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Obstructive AS is cause by a blockage preventing spermiogenesis</a:t>
            </a:r>
          </a:p>
          <a:p>
            <a:r>
              <a:rPr lang="en-US" dirty="0"/>
              <a:t>NOA</a:t>
            </a:r>
          </a:p>
          <a:p>
            <a:pPr marL="0" indent="0">
              <a:buNone/>
            </a:pPr>
            <a:r>
              <a:rPr lang="en-US" dirty="0"/>
              <a:t>	- Hormone 			adjustments</a:t>
            </a:r>
          </a:p>
          <a:p>
            <a:pPr marL="0" indent="0">
              <a:buNone/>
            </a:pPr>
            <a:r>
              <a:rPr lang="en-US" dirty="0"/>
              <a:t>	- Genetic conditions </a:t>
            </a:r>
          </a:p>
          <a:p>
            <a:pPr marL="0" indent="0">
              <a:buNone/>
            </a:pPr>
            <a:r>
              <a:rPr lang="en-US" dirty="0"/>
              <a:t>	- Toxins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8" descr="A diagram of different types of azoospermia&#10;&#10;AI-generated content may be incorrect.">
            <a:extLst>
              <a:ext uri="{FF2B5EF4-FFF2-40B4-BE49-F238E27FC236}">
                <a16:creationId xmlns:a16="http://schemas.microsoft.com/office/drawing/2014/main" id="{8B8D49CE-D79A-0443-7C1F-DF2D24FBCB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9064" y="2320413"/>
            <a:ext cx="4441946" cy="3773213"/>
          </a:xfrm>
        </p:spPr>
      </p:pic>
    </p:spTree>
    <p:extLst>
      <p:ext uri="{BB962C8B-B14F-4D97-AF65-F5344CB8AC3E}">
        <p14:creationId xmlns:p14="http://schemas.microsoft.com/office/powerpoint/2010/main" val="336489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7A4C5CF2-4C60-40C5-D3A2-ADB28F97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ell block&#10;&#10;AI-generated content may be incorrect.">
            <a:extLst>
              <a:ext uri="{FF2B5EF4-FFF2-40B4-BE49-F238E27FC236}">
                <a16:creationId xmlns:a16="http://schemas.microsoft.com/office/drawing/2014/main" id="{61420D16-0BBE-69A9-3A7A-C570B9AD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9CE3-E588-B532-58E6-A036372E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DC369-3649-2CCC-1B6B-3184592BF9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AZF is located on </a:t>
            </a:r>
            <a:r>
              <a:rPr lang="en-US"/>
              <a:t>the long </a:t>
            </a:r>
            <a:r>
              <a:rPr lang="en-US" dirty="0"/>
              <a:t>arm of the Y chromosome</a:t>
            </a:r>
          </a:p>
          <a:p>
            <a:r>
              <a:rPr lang="en-US" dirty="0"/>
              <a:t>AZF contains multiple genes that act as transcription factors </a:t>
            </a:r>
          </a:p>
          <a:p>
            <a:r>
              <a:rPr lang="en-US" dirty="0"/>
              <a:t>The genes SRY, USP9Y, CDY, </a:t>
            </a:r>
            <a:r>
              <a:rPr lang="en-US" dirty="0" err="1"/>
              <a:t>AZFc</a:t>
            </a:r>
            <a:r>
              <a:rPr lang="en-US" dirty="0"/>
              <a:t> and more are expressed in the brain</a:t>
            </a:r>
          </a:p>
          <a:p>
            <a:r>
              <a:rPr lang="en-US" dirty="0"/>
              <a:t>Sperm can be produced with a Y chromosome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diagram of a gene marker&#10;&#10;AI-generated content may be incorrect.">
            <a:extLst>
              <a:ext uri="{FF2B5EF4-FFF2-40B4-BE49-F238E27FC236}">
                <a16:creationId xmlns:a16="http://schemas.microsoft.com/office/drawing/2014/main" id="{BDE1445E-885F-CC6E-E76E-3A19850542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8862" y="2194560"/>
            <a:ext cx="3674401" cy="4070350"/>
          </a:xfrm>
        </p:spPr>
      </p:pic>
    </p:spTree>
    <p:extLst>
      <p:ext uri="{BB962C8B-B14F-4D97-AF65-F5344CB8AC3E}">
        <p14:creationId xmlns:p14="http://schemas.microsoft.com/office/powerpoint/2010/main" val="387837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dirty="0"/>
              <a:t>• Azoospermia is a leading cause of male infertility, categorized into obstructive (OA) and non-obstructive (NOA).</a:t>
            </a:r>
          </a:p>
          <a:p>
            <a:pPr marL="0" indent="0">
              <a:buNone/>
            </a:pPr>
            <a:r>
              <a:rPr dirty="0"/>
              <a:t>• Distinguishing OA from NOA is critical for treatment planning.</a:t>
            </a:r>
          </a:p>
          <a:p>
            <a:pPr marL="0" indent="0">
              <a:buNone/>
            </a:pPr>
            <a:r>
              <a:rPr dirty="0"/>
              <a:t>• Current diagnostics are invasive and not always available in resource-limited settings.</a:t>
            </a:r>
          </a:p>
          <a:p>
            <a:pPr marL="0" indent="0">
              <a:buNone/>
            </a:pPr>
            <a:r>
              <a:rPr dirty="0"/>
              <a:t>• </a:t>
            </a:r>
            <a:r>
              <a:rPr lang="en-US" dirty="0"/>
              <a:t>Objective -&gt;</a:t>
            </a:r>
            <a:r>
              <a:rPr dirty="0"/>
              <a:t> Develop a non-invasive, machine learning-based prediction model.</a:t>
            </a:r>
          </a:p>
        </p:txBody>
      </p:sp>
      <p:pic>
        <p:nvPicPr>
          <p:cNvPr id="6" name="Content Placeholder 5" descr="Cartoon characters in a room&#10;&#10;AI-generated content may be incorrect.">
            <a:extLst>
              <a:ext uri="{FF2B5EF4-FFF2-40B4-BE49-F238E27FC236}">
                <a16:creationId xmlns:a16="http://schemas.microsoft.com/office/drawing/2014/main" id="{2ED0A3DF-3960-97AF-7506-79D3C3E8E8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1850" y="2747156"/>
            <a:ext cx="3908425" cy="296388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dirty="0"/>
              <a:t>• Retrospective study of 352 </a:t>
            </a:r>
            <a:r>
              <a:rPr dirty="0" err="1"/>
              <a:t>azoospermic</a:t>
            </a:r>
            <a:r>
              <a:rPr dirty="0"/>
              <a:t> patients (200 NOA, 152 OA).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Shapiro-Wilk test and Levene’s test used to assess distribution</a:t>
            </a:r>
            <a:endParaRPr dirty="0"/>
          </a:p>
          <a:p>
            <a:pPr marL="0" indent="0">
              <a:buNone/>
            </a:pPr>
            <a:r>
              <a:rPr dirty="0"/>
              <a:t>• Data split into training (244) and validation (108) sets.</a:t>
            </a:r>
          </a:p>
          <a:p>
            <a:pPr marL="0" indent="0">
              <a:buNone/>
            </a:pPr>
            <a:r>
              <a:rPr dirty="0"/>
              <a:t>• Parameters collected: hormone levels, testicular volume, semen pH, etc.</a:t>
            </a:r>
            <a:r>
              <a:rPr lang="en-US" dirty="0"/>
              <a:t>\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6" name="Content Placeholder 5" descr="A diagram of a machine learning model&#10;&#10;AI-generated content may be incorrect.">
            <a:extLst>
              <a:ext uri="{FF2B5EF4-FFF2-40B4-BE49-F238E27FC236}">
                <a16:creationId xmlns:a16="http://schemas.microsoft.com/office/drawing/2014/main" id="{6052219C-087B-65E0-F351-22C10F6CE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9062" y="2193925"/>
            <a:ext cx="3910577" cy="407035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Machine Learning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Applied 9 machine learning algorithms:</a:t>
            </a:r>
            <a:endParaRPr lang="en-US" dirty="0"/>
          </a:p>
          <a:p>
            <a:r>
              <a:rPr lang="en-US" dirty="0"/>
              <a:t>  - Random Forest, GBDT,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dirty="0"/>
              <a:t>Naive Bayes, SVM, Logistic Regression</a:t>
            </a:r>
            <a:r>
              <a:rPr lang="en-US" dirty="0"/>
              <a:t>, </a:t>
            </a:r>
            <a:r>
              <a:rPr dirty="0"/>
              <a:t>Decision Trees, Neural Networks</a:t>
            </a:r>
          </a:p>
          <a:p>
            <a:pPr marL="0" indent="0">
              <a:buNone/>
            </a:pPr>
            <a:r>
              <a:rPr dirty="0"/>
              <a:t>• Best performance: Gradient Boosting Decision Trees (AUC = 0.974)</a:t>
            </a:r>
          </a:p>
        </p:txBody>
      </p:sp>
      <p:pic>
        <p:nvPicPr>
          <p:cNvPr id="6" name="Content Placeholder 5" descr="A diagram of a tree&#10;&#10;AI-generated content may be incorrect.">
            <a:extLst>
              <a:ext uri="{FF2B5EF4-FFF2-40B4-BE49-F238E27FC236}">
                <a16:creationId xmlns:a16="http://schemas.microsoft.com/office/drawing/2014/main" id="{51899481-54CA-A724-A650-BFCD0B84C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5187" y="2467897"/>
            <a:ext cx="4758813" cy="362573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939FF-90D3-BAAB-0797-DB2D1D0AC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704" y="2835793"/>
            <a:ext cx="7315200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you thoughts on the techniques chosen?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4308DD-3CCA-1C34-0E48-5AF7992AA8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005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3179</TotalTime>
  <Words>865</Words>
  <Application>Microsoft Office PowerPoint</Application>
  <PresentationFormat>On-screen Show (4:3)</PresentationFormat>
  <Paragraphs>62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Vapor Trail</vt:lpstr>
      <vt:lpstr>Developing a nomogram model for predicting non-obstructive azoospermia using machine learning techniques</vt:lpstr>
      <vt:lpstr>Azoospermia</vt:lpstr>
      <vt:lpstr>PowerPoint Presentation</vt:lpstr>
      <vt:lpstr>PowerPoint Presentation</vt:lpstr>
      <vt:lpstr>AZF</vt:lpstr>
      <vt:lpstr>Introduction</vt:lpstr>
      <vt:lpstr>Study Design</vt:lpstr>
      <vt:lpstr>Machine Learning Methods</vt:lpstr>
      <vt:lpstr>What are you thoughts on the techniques chosen?</vt:lpstr>
      <vt:lpstr>Key Predictors</vt:lpstr>
      <vt:lpstr>Nomogram Model &amp; Performance</vt:lpstr>
      <vt:lpstr>PowerPoint Presentation</vt:lpstr>
      <vt:lpstr>Conclusion</vt:lpstr>
      <vt:lpstr>Critiques</vt:lpstr>
      <vt:lpstr>How would you build upon this study?</vt:lpstr>
      <vt:lpstr>Refrences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Non-Obstructive Azoospermia using Machine Learning</dc:title>
  <dc:subject/>
  <dc:creator/>
  <cp:keywords/>
  <dc:description>generated using python-pptx</dc:description>
  <cp:lastModifiedBy>Friedrich Nietzsche</cp:lastModifiedBy>
  <cp:revision>3</cp:revision>
  <dcterms:created xsi:type="dcterms:W3CDTF">2013-01-27T09:14:16Z</dcterms:created>
  <dcterms:modified xsi:type="dcterms:W3CDTF">2025-05-16T18:08:35Z</dcterms:modified>
  <cp:category/>
</cp:coreProperties>
</file>